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6" r:id="rId10"/>
    <p:sldId id="274" r:id="rId11"/>
    <p:sldId id="275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D330"/>
    <a:srgbClr val="00CC00"/>
    <a:srgbClr val="0C7CD2"/>
    <a:srgbClr val="1F7EE7"/>
    <a:srgbClr val="AE1517"/>
    <a:srgbClr val="CC0000"/>
    <a:srgbClr val="758C3A"/>
    <a:srgbClr val="344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 varScale="1">
        <p:scale>
          <a:sx n="160" d="100"/>
          <a:sy n="160" d="100"/>
        </p:scale>
        <p:origin x="-2148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ru-RU"/>
              <a:t>16.05.2012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7E6F7E-4525-4921-BFDC-E1194B240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858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ru-RU"/>
              <a:t>16.05.2012</a:t>
            </a: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74D0FA3-66B4-4E79-AF40-B659CD0BD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6369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49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99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76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64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341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52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2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85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40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84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4379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;n,;jh ilui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chemeClr val="bg1"/>
                </a:solidFill>
              </a:rPr>
              <a:t>Page </a:t>
            </a:r>
            <a:fld id="{A6DE02BA-0C86-4EEA-B02F-F33B6668C295}" type="slidenum">
              <a:rPr lang="fr-FR" b="1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fr-FR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" descr="gdf ,  bnmklm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051720" y="620688"/>
            <a:ext cx="6912768" cy="2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180000" rIns="180000" bIns="18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chemeClr val="bg1"/>
                </a:solidFill>
                <a:latin typeface="Verdana" pitchFamily="34" charset="0"/>
              </a:rPr>
              <a:t>Восстановление параметров ионосферы (</a:t>
            </a: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</a:rPr>
              <a:t>H </a:t>
            </a:r>
            <a:r>
              <a:rPr lang="ru-RU" sz="2400" b="1" dirty="0" smtClean="0">
                <a:solidFill>
                  <a:schemeClr val="bg1"/>
                </a:solidFill>
                <a:latin typeface="Verdana" pitchFamily="34" charset="0"/>
              </a:rPr>
              <a:t>и</a:t>
            </a: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b) </a:t>
            </a:r>
            <a:r>
              <a:rPr lang="ru-RU" sz="24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Verdana" pitchFamily="34" charset="0"/>
              </a:rPr>
              <a:t>на двухчастотной трассе </a:t>
            </a: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</a:rPr>
              <a:t>GBZ/GQD</a:t>
            </a:r>
            <a:r>
              <a:rPr lang="ru-RU" sz="2400" b="1" dirty="0" smtClean="0">
                <a:solidFill>
                  <a:schemeClr val="bg1"/>
                </a:solidFill>
                <a:latin typeface="Verdana" pitchFamily="34" charset="0"/>
              </a:rPr>
              <a:t> – Михнево по амплитудно-фазовым измерениям во время рентгеновской вспышки.</a:t>
            </a:r>
            <a:endParaRPr lang="fr-FR" sz="2400" i="1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pic>
        <p:nvPicPr>
          <p:cNvPr id="2052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398"/>
            <a:ext cx="233997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0" y="5805488"/>
            <a:ext cx="91106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chemeClr val="bg1"/>
                </a:solidFill>
                <a:latin typeface="Verdana" pitchFamily="34" charset="0"/>
              </a:rPr>
              <a:t>Институт динамики геосфер РАН</a:t>
            </a:r>
          </a:p>
          <a:p>
            <a:pPr algn="ctr" eaLnBrk="1" hangingPunct="1"/>
            <a:r>
              <a:rPr lang="ru-RU" sz="2800" b="1" dirty="0">
                <a:solidFill>
                  <a:schemeClr val="bg1"/>
                </a:solidFill>
                <a:latin typeface="Verdana" pitchFamily="34" charset="0"/>
              </a:rPr>
              <a:t>Москва, </a:t>
            </a:r>
            <a:r>
              <a:rPr lang="ru-RU" sz="2800" b="1" dirty="0" smtClean="0">
                <a:solidFill>
                  <a:schemeClr val="bg1"/>
                </a:solidFill>
                <a:latin typeface="Verdana" pitchFamily="34" charset="0"/>
              </a:rPr>
              <a:t>201</a:t>
            </a:r>
            <a:r>
              <a:rPr lang="en-US" sz="2800" b="1" dirty="0" smtClean="0">
                <a:solidFill>
                  <a:schemeClr val="bg1"/>
                </a:solidFill>
                <a:latin typeface="Verdana" pitchFamily="34" charset="0"/>
              </a:rPr>
              <a:t>8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398"/>
            <a:ext cx="233997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27988" y="6381750"/>
            <a:ext cx="792162" cy="360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2412305" y="188913"/>
            <a:ext cx="6480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</a:rPr>
              <a:t>Вариация параметров </a:t>
            </a:r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H </a:t>
            </a:r>
            <a:r>
              <a:rPr lang="ru-RU" sz="2000" b="1" dirty="0">
                <a:solidFill>
                  <a:schemeClr val="bg1"/>
                </a:solidFill>
                <a:latin typeface="Verdana" pitchFamily="34" charset="0"/>
              </a:rPr>
              <a:t>и</a:t>
            </a:r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b</a:t>
            </a:r>
            <a:r>
              <a:rPr lang="ru-RU" sz="20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</a:rPr>
              <a:t>в зависимости от потока рентгеновского излучения.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5124" name="Picture 4" descr="D:\Poklad\2018\X-Ray_LWPC\2017-09-10_F1-2_H_new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r="6630"/>
          <a:stretch/>
        </p:blipFill>
        <p:spPr bwMode="auto">
          <a:xfrm>
            <a:off x="2483768" y="913795"/>
            <a:ext cx="6526513" cy="28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Poklad\2018\X-Ray_LWPC\2017-09-10_F1-2_B_new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r="6630"/>
          <a:stretch/>
        </p:blipFill>
        <p:spPr bwMode="auto">
          <a:xfrm>
            <a:off x="2483768" y="3861048"/>
            <a:ext cx="6526513" cy="287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398"/>
            <a:ext cx="233997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27988" y="6381750"/>
            <a:ext cx="792162" cy="360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2412305" y="188913"/>
            <a:ext cx="6480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</a:rPr>
              <a:t>Выводы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7544" y="1340768"/>
            <a:ext cx="8600478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spcBef>
                <a:spcPts val="1200"/>
              </a:spcBef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Разработана методика восстановления профиля электронной концентрации ионосферы (параметры </a:t>
            </a: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H </a:t>
            </a: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и</a:t>
            </a: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Symbol" panose="05050102010706020507" pitchFamily="18" charset="2"/>
              </a:rPr>
              <a:t>b</a:t>
            </a:r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 в модели </a:t>
            </a:r>
            <a:r>
              <a:rPr lang="ru-RU" b="1" dirty="0" err="1" smtClean="0">
                <a:solidFill>
                  <a:schemeClr val="bg1"/>
                </a:solidFill>
                <a:latin typeface="Verdana" pitchFamily="34" charset="0"/>
              </a:rPr>
              <a:t>Фергюссона</a:t>
            </a:r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) на двухчастотной СДВ трассе во время рентгеновских вспышек </a:t>
            </a:r>
            <a:r>
              <a:rPr lang="en-US" b="1" dirty="0" smtClean="0">
                <a:solidFill>
                  <a:schemeClr val="bg1"/>
                </a:solidFill>
                <a:latin typeface="Verdana" pitchFamily="34" charset="0"/>
              </a:rPr>
              <a:t>X-</a:t>
            </a:r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класса.</a:t>
            </a:r>
            <a:endParaRPr lang="en-US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457200" indent="-457200" eaLnBrk="1" hangingPunct="1">
              <a:spcBef>
                <a:spcPts val="1200"/>
              </a:spcBef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Эффективная высота отражения </a:t>
            </a: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H </a:t>
            </a:r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определяется потоком излучения в диапазоне 0.5-4 А.</a:t>
            </a:r>
          </a:p>
          <a:p>
            <a:pPr eaLnBrk="1" hangingPunct="1">
              <a:spcBef>
                <a:spcPts val="1200"/>
              </a:spcBef>
            </a:pP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398"/>
            <a:ext cx="233997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27988" y="6381750"/>
            <a:ext cx="792162" cy="360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2412305" y="188913"/>
            <a:ext cx="6480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</a:rPr>
              <a:t>Карта СДВ радиостанций</a:t>
            </a:r>
            <a:endParaRPr lang="en-US" sz="20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</a:rPr>
              <a:t>и их трасс.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4129" name="Picture 33" descr="D:\Poklad\2015\Seminar_Trig_Effects\VLF_TX_Map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12811" r="5911" b="13726"/>
          <a:stretch/>
        </p:blipFill>
        <p:spPr bwMode="auto">
          <a:xfrm>
            <a:off x="755576" y="1340768"/>
            <a:ext cx="8277036" cy="504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3140968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NPM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28558" y="4077072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NWC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3573016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VTX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495478" y="2780928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NAA</a:t>
            </a:r>
            <a:endParaRPr lang="ru-RU" sz="1200" dirty="0"/>
          </a:p>
        </p:txBody>
      </p:sp>
      <p:pic>
        <p:nvPicPr>
          <p:cNvPr id="4132" name="Picture 36" descr="D:\Poklad\2015\Seminar_Trig_Effects\VLF_Map_Europ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348043"/>
            <a:ext cx="8277036" cy="503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398"/>
            <a:ext cx="233997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27988" y="6381750"/>
            <a:ext cx="792162" cy="360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2412305" y="188913"/>
            <a:ext cx="6480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</a:rPr>
              <a:t>СДВ радиостанции принимаемые</a:t>
            </a:r>
          </a:p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</a:rPr>
              <a:t>в ГФО «Михнево».</a:t>
            </a:r>
            <a:endParaRPr lang="fr-FR" sz="2000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972950"/>
              </p:ext>
            </p:extLst>
          </p:nvPr>
        </p:nvGraphicFramePr>
        <p:xfrm>
          <a:off x="755576" y="1556792"/>
          <a:ext cx="8208590" cy="4879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/>
                <a:gridCol w="1534381"/>
                <a:gridCol w="630333"/>
                <a:gridCol w="884070"/>
                <a:gridCol w="883180"/>
                <a:gridCol w="1014945"/>
                <a:gridCol w="2397585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80" dirty="0">
                          <a:solidFill>
                            <a:schemeClr val="tx1"/>
                          </a:solidFill>
                          <a:effectLst/>
                        </a:rPr>
                        <a:t>СДВ станция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solidFill>
                            <a:schemeClr val="tx1"/>
                          </a:solidFill>
                          <a:effectLst/>
                        </a:rPr>
                        <a:t>Частота</a:t>
                      </a:r>
                      <a:r>
                        <a:rPr lang="en-US" sz="1400" spc="-1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Гц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Бит-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рейт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Широта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Долгота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solidFill>
                            <a:schemeClr val="tx1"/>
                          </a:solidFill>
                          <a:effectLst/>
                        </a:rPr>
                        <a:t>Азимут от Михнево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Примечание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3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VTX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16300</a:t>
                      </a:r>
                      <a:r>
                        <a:rPr lang="ru-RU" sz="1400" dirty="0">
                          <a:effectLst/>
                        </a:rPr>
                        <a:t>, 17000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08.387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77.75</a:t>
                      </a: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130</a:t>
                      </a:r>
                      <a:r>
                        <a:rPr lang="en-US" sz="1400">
                          <a:effectLst/>
                        </a:rPr>
                        <a:t>.</a:t>
                      </a: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Юг Индии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3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JXN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16400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66.970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13.880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326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Север Норвегии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3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HWU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18300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en-US" sz="1400" dirty="0">
                          <a:effectLst/>
                        </a:rPr>
                        <a:t>21750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46.713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1.245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265.4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Центр Франции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3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GBZ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19580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54.91</a:t>
                      </a: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-3.278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286.9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spc="-50">
                          <a:effectLst/>
                        </a:rPr>
                        <a:t>Англия, южнее Эдинбурга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7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NWC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19800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200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spc="-100" dirty="0">
                          <a:effectLst/>
                        </a:rPr>
                        <a:t>-21.816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spc="-100">
                          <a:effectLst/>
                        </a:rPr>
                        <a:t>114.16</a:t>
                      </a:r>
                      <a:r>
                        <a:rPr lang="ru-RU" sz="1400" spc="-1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113.3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Северо-Запад Австралии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3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ICV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20270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200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40.923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9.731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244.5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Италия, Сардиния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5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FTA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20900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48.54</a:t>
                      </a: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2.579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268.1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Франция, южнее Парижа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3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GQD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22100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54.73</a:t>
                      </a: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-2.883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286.3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spc="-50">
                          <a:effectLst/>
                        </a:rPr>
                        <a:t>Англия, южнее Эдинбурга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5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DHO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23400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53.074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7.614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276.4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Германия, северо-запад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3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NAA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24000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44.645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spc="-100">
                          <a:effectLst/>
                        </a:rPr>
                        <a:t>-67.28</a:t>
                      </a:r>
                      <a:r>
                        <a:rPr lang="ru-RU" sz="1400" spc="-1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308.9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США, северо-восток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3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NPM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21400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21.420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spc="-100">
                          <a:effectLst/>
                        </a:rPr>
                        <a:t>-158.151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15.1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США, Перл-</a:t>
                      </a:r>
                      <a:r>
                        <a:rPr lang="ru-RU" sz="1400" dirty="0" err="1">
                          <a:effectLst/>
                        </a:rPr>
                        <a:t>Харбор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3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TBB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26700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37.41</a:t>
                      </a: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27.323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206.4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Турция, юго-запад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2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398"/>
            <a:ext cx="233997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27988" y="6381750"/>
            <a:ext cx="792162" cy="360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2412305" y="188913"/>
            <a:ext cx="6480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</a:rPr>
              <a:t>Спектр электромагнитного излучения</a:t>
            </a:r>
          </a:p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</a:rPr>
              <a:t>СДВ диапазона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4112" y="1280167"/>
            <a:ext cx="8030376" cy="545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81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398"/>
            <a:ext cx="233997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27988" y="6381750"/>
            <a:ext cx="792162" cy="360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2412305" y="188913"/>
            <a:ext cx="64801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</a:rPr>
              <a:t>Амплитуда и фаза сигналов передатчиков </a:t>
            </a: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</a:rPr>
              <a:t>GQD </a:t>
            </a: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</a:rPr>
              <a:t>и</a:t>
            </a: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</a:rPr>
              <a:t> GBZ</a:t>
            </a: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</a:rPr>
              <a:t>, поток рентгеновского излучения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Poklad\2018\X-Ray_LWPC\Paper\2017-09-10_Amp_Ph_Xray_fig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" t="20850" r="6383" b="3968"/>
          <a:stretch/>
        </p:blipFill>
        <p:spPr bwMode="auto">
          <a:xfrm>
            <a:off x="2434918" y="1260130"/>
            <a:ext cx="6619726" cy="555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696" y="2708920"/>
            <a:ext cx="2222153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 err="1">
                <a:solidFill>
                  <a:schemeClr val="bg1"/>
                </a:solidFill>
              </a:rPr>
              <a:t>dB</a:t>
            </a:r>
            <a:r>
              <a:rPr lang="en-US" sz="2200" i="1" baseline="-25000" dirty="0" err="1">
                <a:solidFill>
                  <a:schemeClr val="bg1"/>
                </a:solidFill>
              </a:rPr>
              <a:t>i</a:t>
            </a:r>
            <a:r>
              <a:rPr lang="en-US" sz="2200" i="1" dirty="0">
                <a:solidFill>
                  <a:schemeClr val="bg1"/>
                </a:solidFill>
              </a:rPr>
              <a:t>(t)=B</a:t>
            </a:r>
            <a:r>
              <a:rPr lang="en-US" sz="2200" i="1" baseline="-25000" dirty="0">
                <a:solidFill>
                  <a:schemeClr val="bg1"/>
                </a:solidFill>
              </a:rPr>
              <a:t>i</a:t>
            </a:r>
            <a:r>
              <a:rPr lang="en-US" sz="2200" i="1" dirty="0">
                <a:solidFill>
                  <a:schemeClr val="bg1"/>
                </a:solidFill>
              </a:rPr>
              <a:t>(t)-B</a:t>
            </a:r>
            <a:r>
              <a:rPr lang="en-US" sz="2200" i="1" baseline="-25000" dirty="0">
                <a:solidFill>
                  <a:schemeClr val="bg1"/>
                </a:solidFill>
              </a:rPr>
              <a:t>i</a:t>
            </a:r>
            <a:r>
              <a:rPr lang="en-US" sz="2200" i="1" dirty="0">
                <a:solidFill>
                  <a:schemeClr val="bg1"/>
                </a:solidFill>
              </a:rPr>
              <a:t>(t</a:t>
            </a:r>
            <a:r>
              <a:rPr lang="en-US" sz="2200" i="1" baseline="-25000" dirty="0">
                <a:solidFill>
                  <a:schemeClr val="bg1"/>
                </a:solidFill>
              </a:rPr>
              <a:t>0</a:t>
            </a:r>
            <a:r>
              <a:rPr lang="en-US" sz="2200" i="1" dirty="0">
                <a:solidFill>
                  <a:schemeClr val="bg1"/>
                </a:solidFill>
              </a:rPr>
              <a:t>)</a:t>
            </a:r>
            <a:endParaRPr lang="ru-RU" sz="2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i="1" dirty="0" err="1">
                <a:solidFill>
                  <a:schemeClr val="bg1"/>
                </a:solidFill>
              </a:rPr>
              <a:t>dP</a:t>
            </a:r>
            <a:r>
              <a:rPr lang="en-US" sz="2200" i="1" baseline="-25000" dirty="0" err="1">
                <a:solidFill>
                  <a:schemeClr val="bg1"/>
                </a:solidFill>
              </a:rPr>
              <a:t>i</a:t>
            </a:r>
            <a:r>
              <a:rPr lang="en-US" sz="2200" i="1" dirty="0">
                <a:solidFill>
                  <a:schemeClr val="bg1"/>
                </a:solidFill>
              </a:rPr>
              <a:t>(t)=P</a:t>
            </a:r>
            <a:r>
              <a:rPr lang="en-US" sz="2200" i="1" baseline="-25000" dirty="0">
                <a:solidFill>
                  <a:schemeClr val="bg1"/>
                </a:solidFill>
              </a:rPr>
              <a:t>i</a:t>
            </a:r>
            <a:r>
              <a:rPr lang="en-US" sz="2200" i="1" dirty="0">
                <a:solidFill>
                  <a:schemeClr val="bg1"/>
                </a:solidFill>
              </a:rPr>
              <a:t>(t)-P</a:t>
            </a:r>
            <a:r>
              <a:rPr lang="en-US" sz="2200" i="1" baseline="-25000" dirty="0">
                <a:solidFill>
                  <a:schemeClr val="bg1"/>
                </a:solidFill>
              </a:rPr>
              <a:t>i</a:t>
            </a:r>
            <a:r>
              <a:rPr lang="en-US" sz="2200" i="1" dirty="0">
                <a:solidFill>
                  <a:schemeClr val="bg1"/>
                </a:solidFill>
              </a:rPr>
              <a:t>(t</a:t>
            </a:r>
            <a:r>
              <a:rPr lang="en-US" sz="2200" i="1" baseline="-25000" dirty="0">
                <a:solidFill>
                  <a:schemeClr val="bg1"/>
                </a:solidFill>
              </a:rPr>
              <a:t>0</a:t>
            </a:r>
            <a:r>
              <a:rPr lang="en-US" sz="2200" i="1" dirty="0" smtClean="0">
                <a:solidFill>
                  <a:schemeClr val="bg1"/>
                </a:solidFill>
              </a:rPr>
              <a:t>)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4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398"/>
            <a:ext cx="233997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27988" y="6381750"/>
            <a:ext cx="792162" cy="360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2412305" y="188913"/>
            <a:ext cx="64801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</a:rPr>
              <a:t>Расчет амплитуды и фаза сигналов передатчиков </a:t>
            </a: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</a:rPr>
              <a:t>GQD </a:t>
            </a: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</a:rPr>
              <a:t>и</a:t>
            </a: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</a:rPr>
              <a:t> GBZ</a:t>
            </a: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</a:rPr>
              <a:t> в зависимости от </a:t>
            </a:r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H </a:t>
            </a:r>
            <a:r>
              <a:rPr lang="ru-RU" sz="2000" b="1" dirty="0">
                <a:solidFill>
                  <a:schemeClr val="bg1"/>
                </a:solidFill>
                <a:latin typeface="Verdana" pitchFamily="34" charset="0"/>
              </a:rPr>
              <a:t>и</a:t>
            </a:r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b</a:t>
            </a:r>
            <a:r>
              <a:rPr lang="ru-RU" sz="20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</a:rPr>
              <a:t>(программа </a:t>
            </a: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</a:rPr>
              <a:t>LWPC)</a:t>
            </a: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Poklad\2018\X-Ray_LWPC\Paper\GQD_GBZ_Amp_Ph_matrix_fig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" t="13476" r="6702" b="6426"/>
          <a:stretch/>
        </p:blipFill>
        <p:spPr bwMode="auto">
          <a:xfrm>
            <a:off x="2915816" y="2086398"/>
            <a:ext cx="6120680" cy="467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077" y="1264348"/>
            <a:ext cx="4320480" cy="796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i="1" dirty="0">
                <a:solidFill>
                  <a:schemeClr val="bg1"/>
                </a:solidFill>
              </a:rPr>
              <a:t>|A2</a:t>
            </a:r>
            <a:r>
              <a:rPr lang="en-US" sz="2000" i="1" baseline="-25000" dirty="0">
                <a:solidFill>
                  <a:schemeClr val="bg1"/>
                </a:solidFill>
              </a:rPr>
              <a:t>i</a:t>
            </a:r>
            <a:r>
              <a:rPr lang="en-US" sz="2000" i="1" dirty="0">
                <a:solidFill>
                  <a:schemeClr val="bg1"/>
                </a:solidFill>
              </a:rPr>
              <a:t>(H, </a:t>
            </a:r>
            <a:r>
              <a:rPr lang="en-US" sz="2000" i="1" dirty="0">
                <a:solidFill>
                  <a:schemeClr val="bg1"/>
                </a:solidFill>
                <a:sym typeface="Symbol"/>
              </a:rPr>
              <a:t></a:t>
            </a:r>
            <a:r>
              <a:rPr lang="en-US" sz="2000" i="1" dirty="0">
                <a:solidFill>
                  <a:schemeClr val="bg1"/>
                </a:solidFill>
              </a:rPr>
              <a:t>)-A1</a:t>
            </a:r>
            <a:r>
              <a:rPr lang="en-US" sz="2000" i="1" baseline="-25000" dirty="0">
                <a:solidFill>
                  <a:schemeClr val="bg1"/>
                </a:solidFill>
              </a:rPr>
              <a:t>i</a:t>
            </a:r>
            <a:r>
              <a:rPr lang="en-US" sz="2000" i="1" dirty="0">
                <a:solidFill>
                  <a:schemeClr val="bg1"/>
                </a:solidFill>
              </a:rPr>
              <a:t>(H, </a:t>
            </a:r>
            <a:r>
              <a:rPr lang="en-US" sz="2000" i="1" dirty="0">
                <a:solidFill>
                  <a:schemeClr val="bg1"/>
                </a:solidFill>
                <a:sym typeface="Symbol"/>
              </a:rPr>
              <a:t></a:t>
            </a:r>
            <a:r>
              <a:rPr lang="en-US" sz="2000" i="1" dirty="0">
                <a:solidFill>
                  <a:schemeClr val="bg1"/>
                </a:solidFill>
              </a:rPr>
              <a:t>)-</a:t>
            </a:r>
            <a:r>
              <a:rPr lang="en-US" sz="2000" i="1" dirty="0" err="1">
                <a:solidFill>
                  <a:schemeClr val="bg1"/>
                </a:solidFill>
              </a:rPr>
              <a:t>dB</a:t>
            </a:r>
            <a:r>
              <a:rPr lang="en-US" sz="2000" i="1" baseline="-25000" dirty="0" err="1">
                <a:solidFill>
                  <a:schemeClr val="bg1"/>
                </a:solidFill>
              </a:rPr>
              <a:t>i</a:t>
            </a:r>
            <a:r>
              <a:rPr lang="en-US" sz="2000" i="1" dirty="0">
                <a:solidFill>
                  <a:schemeClr val="bg1"/>
                </a:solidFill>
              </a:rPr>
              <a:t>(</a:t>
            </a:r>
            <a:r>
              <a:rPr lang="en-US" sz="2000" i="1" dirty="0" err="1">
                <a:solidFill>
                  <a:schemeClr val="bg1"/>
                </a:solidFill>
              </a:rPr>
              <a:t>t</a:t>
            </a:r>
            <a:r>
              <a:rPr lang="en-US" sz="2000" i="1" baseline="-25000" dirty="0" err="1">
                <a:solidFill>
                  <a:schemeClr val="bg1"/>
                </a:solidFill>
              </a:rPr>
              <a:t>max</a:t>
            </a:r>
            <a:r>
              <a:rPr lang="en-US" sz="2000" i="1" dirty="0">
                <a:solidFill>
                  <a:schemeClr val="bg1"/>
                </a:solidFill>
              </a:rPr>
              <a:t>)|&lt;0.12</a:t>
            </a:r>
            <a:endParaRPr lang="ru-RU" sz="20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i="1" dirty="0">
                <a:solidFill>
                  <a:schemeClr val="bg1"/>
                </a:solidFill>
              </a:rPr>
              <a:t>|Ph2</a:t>
            </a:r>
            <a:r>
              <a:rPr lang="en-US" sz="2000" i="1" baseline="-25000" dirty="0">
                <a:solidFill>
                  <a:schemeClr val="bg1"/>
                </a:solidFill>
              </a:rPr>
              <a:t>i</a:t>
            </a:r>
            <a:r>
              <a:rPr lang="en-US" sz="2000" i="1" dirty="0">
                <a:solidFill>
                  <a:schemeClr val="bg1"/>
                </a:solidFill>
              </a:rPr>
              <a:t>(H, </a:t>
            </a:r>
            <a:r>
              <a:rPr lang="en-US" sz="2000" i="1" dirty="0">
                <a:solidFill>
                  <a:schemeClr val="bg1"/>
                </a:solidFill>
                <a:sym typeface="Symbol"/>
              </a:rPr>
              <a:t></a:t>
            </a:r>
            <a:r>
              <a:rPr lang="en-US" sz="2000" i="1" dirty="0">
                <a:solidFill>
                  <a:schemeClr val="bg1"/>
                </a:solidFill>
              </a:rPr>
              <a:t>)-Ph1</a:t>
            </a:r>
            <a:r>
              <a:rPr lang="en-US" sz="2000" i="1" baseline="-25000" dirty="0">
                <a:solidFill>
                  <a:schemeClr val="bg1"/>
                </a:solidFill>
              </a:rPr>
              <a:t>i</a:t>
            </a:r>
            <a:r>
              <a:rPr lang="en-US" sz="2000" i="1" dirty="0">
                <a:solidFill>
                  <a:schemeClr val="bg1"/>
                </a:solidFill>
              </a:rPr>
              <a:t>(H, </a:t>
            </a:r>
            <a:r>
              <a:rPr lang="en-US" sz="2000" i="1" dirty="0">
                <a:solidFill>
                  <a:schemeClr val="bg1"/>
                </a:solidFill>
                <a:sym typeface="Symbol"/>
              </a:rPr>
              <a:t></a:t>
            </a:r>
            <a:r>
              <a:rPr lang="en-US" sz="2000" i="1" dirty="0">
                <a:solidFill>
                  <a:schemeClr val="bg1"/>
                </a:solidFill>
              </a:rPr>
              <a:t>)-</a:t>
            </a:r>
            <a:r>
              <a:rPr lang="en-US" sz="2000" i="1" dirty="0" err="1">
                <a:solidFill>
                  <a:schemeClr val="bg1"/>
                </a:solidFill>
              </a:rPr>
              <a:t>dP</a:t>
            </a:r>
            <a:r>
              <a:rPr lang="en-US" sz="2000" i="1" baseline="-25000" dirty="0" err="1">
                <a:solidFill>
                  <a:schemeClr val="bg1"/>
                </a:solidFill>
              </a:rPr>
              <a:t>i</a:t>
            </a:r>
            <a:r>
              <a:rPr lang="en-US" sz="2000" i="1" dirty="0">
                <a:solidFill>
                  <a:schemeClr val="bg1"/>
                </a:solidFill>
              </a:rPr>
              <a:t>(</a:t>
            </a:r>
            <a:r>
              <a:rPr lang="en-US" sz="2000" i="1" dirty="0" err="1">
                <a:solidFill>
                  <a:schemeClr val="bg1"/>
                </a:solidFill>
              </a:rPr>
              <a:t>t</a:t>
            </a:r>
            <a:r>
              <a:rPr lang="en-US" sz="2000" i="1" baseline="-25000" dirty="0" err="1">
                <a:solidFill>
                  <a:schemeClr val="bg1"/>
                </a:solidFill>
              </a:rPr>
              <a:t>max</a:t>
            </a:r>
            <a:r>
              <a:rPr lang="en-US" sz="2000" i="1" dirty="0">
                <a:solidFill>
                  <a:schemeClr val="bg1"/>
                </a:solidFill>
              </a:rPr>
              <a:t>)|&lt;0.06</a:t>
            </a:r>
            <a:endParaRPr lang="ru-RU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487789" y="1358654"/>
                <a:ext cx="4704814" cy="328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ru-RU" sz="2000" i="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ⅇ=</m:t>
                      </m:r>
                      <m:r>
                        <a:rPr lang="en-US" sz="20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</m:t>
                      </m:r>
                      <m:r>
                        <a:rPr lang="ru-RU" sz="2000" i="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43⋅</m:t>
                      </m:r>
                      <m:sSup>
                        <m:sSupPr>
                          <m:ctrlPr>
                            <a:rPr lang="ru-RU" sz="2000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00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ru-RU" sz="2000" i="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sz="2000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d>
                            <m:dPr>
                              <m:ctrlPr>
                                <a:rPr lang="ru-RU" sz="2000" i="1" dirty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ru-RU" sz="2000" i="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−0.15</m:t>
                              </m:r>
                            </m:e>
                          </m:d>
                          <m:r>
                            <a:rPr lang="ru-RU" sz="200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ru-RU" sz="2000" i="1" dirty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ru-RU" sz="2000" i="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sup>
                      </m:sSup>
                      <m:r>
                        <a:rPr lang="ru-RU" sz="2000" i="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sz="2000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d>
                            <m:dPr>
                              <m:ctrlPr>
                                <a:rPr lang="ru-RU" sz="2000" i="1" dirty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−0.15⋅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ru-RU" sz="20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789" y="1358654"/>
                <a:ext cx="4704814" cy="328680"/>
              </a:xfrm>
              <a:prstGeom prst="rect">
                <a:avLst/>
              </a:prstGeom>
              <a:blipFill rotWithShape="1">
                <a:blip r:embed="rId5"/>
                <a:stretch>
                  <a:fillRect l="-777" t="-1852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20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398"/>
            <a:ext cx="233997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27988" y="6381750"/>
            <a:ext cx="792162" cy="360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2412305" y="188913"/>
            <a:ext cx="64801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</a:rPr>
              <a:t>Значения </a:t>
            </a: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</a:rPr>
              <a:t>H </a:t>
            </a: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</a:rPr>
              <a:t>и</a:t>
            </a: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b</a:t>
            </a:r>
            <a:r>
              <a:rPr lang="ru-RU" sz="20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, </a:t>
            </a: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</a:rPr>
              <a:t>удовлетворяющие вариациям амплитуды и фазы во время вспышки. 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Poklad\2018\X-Ray_LWPC\Paper\2017-09-10_HB_fig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4" t="1997" r="6889"/>
          <a:stretch/>
        </p:blipFill>
        <p:spPr bwMode="auto">
          <a:xfrm>
            <a:off x="3024732" y="1413862"/>
            <a:ext cx="6011764" cy="532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2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398"/>
            <a:ext cx="233997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27988" y="6381750"/>
            <a:ext cx="792162" cy="360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2412305" y="188913"/>
            <a:ext cx="6480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</a:rPr>
              <a:t>Вариация параметров </a:t>
            </a:r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H </a:t>
            </a:r>
            <a:r>
              <a:rPr lang="ru-RU" sz="2000" b="1" dirty="0">
                <a:solidFill>
                  <a:schemeClr val="bg1"/>
                </a:solidFill>
                <a:latin typeface="Verdana" pitchFamily="34" charset="0"/>
              </a:rPr>
              <a:t>и</a:t>
            </a:r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b</a:t>
            </a:r>
            <a:r>
              <a:rPr lang="ru-RU" sz="20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</a:rPr>
              <a:t>во время вспышки 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Poklad\2018\X-Ray_LWPC\2017-09-10_HB_ne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617" r="6181"/>
          <a:stretch/>
        </p:blipFill>
        <p:spPr bwMode="auto">
          <a:xfrm>
            <a:off x="2466647" y="991239"/>
            <a:ext cx="6569849" cy="575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8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398"/>
            <a:ext cx="233997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27988" y="6381750"/>
            <a:ext cx="792162" cy="360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2412305" y="188913"/>
            <a:ext cx="6480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</a:rPr>
              <a:t>Сравнение временных зависимостей амплитуды и фазы сигналов с расчетом.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6149" name="Picture 5" descr="D:\Poklad\2018\X-Ray_LWPC\2017-09-10_Amp_Ph_Re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" t="2852" r="5538"/>
          <a:stretch/>
        </p:blipFill>
        <p:spPr bwMode="auto">
          <a:xfrm>
            <a:off x="1825394" y="1268760"/>
            <a:ext cx="7211102" cy="548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15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375</Words>
  <Application>Microsoft Office PowerPoint</Application>
  <PresentationFormat>Экран (4:3)</PresentationFormat>
  <Paragraphs>118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Modèle par défaut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Light Over Earth</dc:title>
  <dc:creator>www.powerpointstyles.com</dc:creator>
  <dc:description>Image credit to Francesco Marino / FreeDigitalPhotos.net</dc:description>
  <cp:lastModifiedBy>Windows User</cp:lastModifiedBy>
  <cp:revision>143</cp:revision>
  <dcterms:created xsi:type="dcterms:W3CDTF">2009-03-23T15:23:24Z</dcterms:created>
  <dcterms:modified xsi:type="dcterms:W3CDTF">2018-10-29T11:37:14Z</dcterms:modified>
</cp:coreProperties>
</file>