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3" r:id="rId8"/>
    <p:sldId id="264" r:id="rId9"/>
    <p:sldId id="275" r:id="rId10"/>
    <p:sldId id="265" r:id="rId11"/>
    <p:sldId id="266" r:id="rId12"/>
    <p:sldId id="267" r:id="rId13"/>
    <p:sldId id="268" r:id="rId14"/>
    <p:sldId id="269" r:id="rId15"/>
    <p:sldId id="273" r:id="rId16"/>
    <p:sldId id="272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вц" initials="б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F1101-995B-4AE0-A4A2-5D018018D209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F38B-B6CE-4094-BD3C-7F2D04CB7E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e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Численное моделирование отклика СДВ на рентгеновскую вспышку 06.09.2017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Наблюдения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582647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573016"/>
            <a:ext cx="6098358" cy="291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020272" y="1988840"/>
            <a:ext cx="623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DHO</a:t>
            </a:r>
          </a:p>
          <a:p>
            <a:r>
              <a:rPr lang="en-US" dirty="0" smtClean="0"/>
              <a:t>TBB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236296" y="4221088"/>
            <a:ext cx="628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GBZ</a:t>
            </a:r>
          </a:p>
          <a:p>
            <a:r>
              <a:rPr lang="en-US" dirty="0" smtClean="0"/>
              <a:t>GQD</a:t>
            </a:r>
            <a:endParaRPr lang="ru-RU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941168"/>
            <a:ext cx="2093053" cy="15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556792"/>
            <a:ext cx="1767408" cy="132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Наблюдения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7892425" cy="315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884368" y="2708920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ICV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371696"/>
            <a:ext cx="3315072" cy="248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ТВВ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463956" cy="445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524328" y="1052736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ТВВ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443711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ИДГ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1988840"/>
            <a:ext cx="682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WAIT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ТВВ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9225"/>
            <a:ext cx="866775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en-US" dirty="0" smtClean="0"/>
              <a:t>GBZ </a:t>
            </a:r>
            <a:r>
              <a:rPr lang="ru-RU" dirty="0" smtClean="0"/>
              <a:t>и </a:t>
            </a:r>
            <a:r>
              <a:rPr lang="en-US" dirty="0" smtClean="0"/>
              <a:t>GQD</a:t>
            </a:r>
            <a:r>
              <a:rPr lang="ru-RU" dirty="0" smtClean="0"/>
              <a:t> 5-ИДГ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12360" y="1844824"/>
            <a:ext cx="56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GBZ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84368" y="4293096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GQD</a:t>
            </a:r>
            <a:endParaRPr lang="ru-RU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1196752"/>
            <a:ext cx="693077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1" y="3933056"/>
            <a:ext cx="7221632" cy="247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Близкие трассы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480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628800"/>
            <a:ext cx="480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</a:t>
            </a:r>
            <a:r>
              <a:rPr lang="en-US" dirty="0" smtClean="0"/>
              <a:t>GBZ </a:t>
            </a:r>
            <a:r>
              <a:rPr lang="ru-RU" dirty="0" smtClean="0"/>
              <a:t>и </a:t>
            </a:r>
            <a:r>
              <a:rPr lang="en-US" dirty="0" smtClean="0"/>
              <a:t>GQD</a:t>
            </a:r>
            <a:r>
              <a:rPr lang="ru-RU" dirty="0" smtClean="0"/>
              <a:t> </a:t>
            </a:r>
            <a:r>
              <a:rPr lang="en-US" dirty="0" smtClean="0"/>
              <a:t>Wait</a:t>
            </a:r>
            <a:endParaRPr lang="ru-RU" dirty="0"/>
          </a:p>
        </p:txBody>
      </p:sp>
      <p:pic>
        <p:nvPicPr>
          <p:cNvPr id="3" name="Рисунок 2" descr="GBZc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692696"/>
            <a:ext cx="5976664" cy="3204575"/>
          </a:xfrm>
          <a:prstGeom prst="rect">
            <a:avLst/>
          </a:prstGeom>
        </p:spPr>
      </p:pic>
      <p:pic>
        <p:nvPicPr>
          <p:cNvPr id="4" name="Рисунок 3" descr="GQDcmp.png"/>
          <p:cNvPicPr>
            <a:picLocks noChangeAspect="1"/>
          </p:cNvPicPr>
          <p:nvPr/>
        </p:nvPicPr>
        <p:blipFill>
          <a:blip r:embed="rId3" cstate="print"/>
          <a:srcRect t="5372"/>
          <a:stretch>
            <a:fillRect/>
          </a:stretch>
        </p:blipFill>
        <p:spPr>
          <a:xfrm>
            <a:off x="1187624" y="3789040"/>
            <a:ext cx="6048672" cy="3068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en-US" dirty="0" smtClean="0"/>
              <a:t>ICV</a:t>
            </a:r>
            <a:endParaRPr lang="ru-RU" dirty="0"/>
          </a:p>
        </p:txBody>
      </p:sp>
      <p:pic>
        <p:nvPicPr>
          <p:cNvPr id="4" name="Рисунок 3" descr="ICVc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861048"/>
            <a:ext cx="5004635" cy="2803672"/>
          </a:xfrm>
          <a:prstGeom prst="rect">
            <a:avLst/>
          </a:prstGeom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7851702" cy="269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</a:t>
            </a:r>
            <a:r>
              <a:rPr lang="en-US" dirty="0" smtClean="0"/>
              <a:t>DHO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8560643" cy="326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 descr="DHOcm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293096"/>
            <a:ext cx="4140539" cy="231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Сухой остаток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Ни одна из моделей не воспроизвела результаты наблюдений</a:t>
            </a:r>
          </a:p>
          <a:p>
            <a:pPr algn="just"/>
            <a:r>
              <a:rPr lang="ru-RU" dirty="0" smtClean="0"/>
              <a:t>Точно «ловится» момент начала эффекта</a:t>
            </a:r>
          </a:p>
          <a:p>
            <a:pPr algn="just"/>
            <a:r>
              <a:rPr lang="ru-RU" dirty="0" smtClean="0"/>
              <a:t>Разница между моделями невелика</a:t>
            </a:r>
          </a:p>
          <a:p>
            <a:pPr algn="just"/>
            <a:r>
              <a:rPr lang="ru-RU" dirty="0" smtClean="0"/>
              <a:t>Приводимые в литературе результаты или наилучшие, или следствие «замкнутого круга» – подобрали параметры по наблюдениям – воспроизвели наблюдения.</a:t>
            </a:r>
          </a:p>
          <a:p>
            <a:pPr algn="just"/>
            <a:r>
              <a:rPr lang="ru-RU" dirty="0" smtClean="0"/>
              <a:t>Дальнейшая работа:</a:t>
            </a:r>
          </a:p>
          <a:p>
            <a:pPr lvl="1" algn="just"/>
            <a:r>
              <a:rPr lang="ru-RU" dirty="0" smtClean="0"/>
              <a:t>Включить жесткий УФ</a:t>
            </a:r>
          </a:p>
          <a:p>
            <a:pPr lvl="1" algn="just"/>
            <a:r>
              <a:rPr lang="ru-RU" dirty="0" smtClean="0"/>
              <a:t>Проверить результаты на 22 и 33 компонентных моделях (в 5-компонентной нет отклика малых нейтральных компонент)</a:t>
            </a:r>
          </a:p>
          <a:p>
            <a:pPr lvl="1" algn="just"/>
            <a:r>
              <a:rPr lang="ru-RU" dirty="0" smtClean="0"/>
              <a:t>Расчет для других вспышек (возможная уникальность 06.09.2017?)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a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273" y="0"/>
            <a:ext cx="748145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052736"/>
          <a:ext cx="842493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Время, </a:t>
                      </a:r>
                      <a:r>
                        <a:rPr lang="en-US" dirty="0" smtClean="0"/>
                        <a:t>UT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Интеграл 1, Дж/м</a:t>
                      </a:r>
                      <a:r>
                        <a:rPr lang="ru-RU" baseline="30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Интеграл 2,</a:t>
                      </a:r>
                    </a:p>
                    <a:p>
                      <a:r>
                        <a:rPr lang="ru-RU" dirty="0" smtClean="0"/>
                        <a:t>Дж/м</a:t>
                      </a:r>
                      <a:r>
                        <a:rPr lang="ru-RU" baseline="30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06.09.2017</a:t>
                      </a:r>
                    </a:p>
                    <a:p>
                      <a:r>
                        <a:rPr lang="ru-RU" dirty="0" smtClean="0"/>
                        <a:t>По уровню 1*10</a:t>
                      </a:r>
                      <a:r>
                        <a:rPr lang="ru-RU" baseline="30000" dirty="0" smtClean="0"/>
                        <a:t>-4</a:t>
                      </a:r>
                      <a:r>
                        <a:rPr lang="ru-RU" baseline="0" dirty="0" smtClean="0"/>
                        <a:t> Вт/м</a:t>
                      </a:r>
                      <a:r>
                        <a:rPr lang="ru-RU" baseline="30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11:56 -13:38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r>
                        <a:rPr lang="ru-RU" sz="1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мин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1,41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06.09.2017</a:t>
                      </a:r>
                    </a:p>
                    <a:p>
                      <a:r>
                        <a:rPr lang="ru-RU" dirty="0" smtClean="0"/>
                        <a:t>По уровню 2*10</a:t>
                      </a:r>
                      <a:r>
                        <a:rPr lang="ru-RU" baseline="30000" dirty="0" smtClean="0"/>
                        <a:t>-4</a:t>
                      </a:r>
                      <a:r>
                        <a:rPr lang="ru-RU" baseline="0" dirty="0" smtClean="0"/>
                        <a:t> Вт/м</a:t>
                      </a:r>
                      <a:r>
                        <a:rPr lang="ru-RU" baseline="30000" dirty="0" smtClean="0"/>
                        <a:t>2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11:56-12:18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22 мин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10.09.2017</a:t>
                      </a:r>
                    </a:p>
                    <a:p>
                      <a:r>
                        <a:rPr lang="ru-RU" dirty="0" smtClean="0"/>
                        <a:t>По уровню 1*10</a:t>
                      </a:r>
                      <a:r>
                        <a:rPr lang="ru-RU" baseline="30000" dirty="0" smtClean="0"/>
                        <a:t>-4</a:t>
                      </a:r>
                      <a:r>
                        <a:rPr lang="ru-RU" baseline="0" dirty="0" smtClean="0"/>
                        <a:t> Вт/м</a:t>
                      </a:r>
                      <a:r>
                        <a:rPr lang="ru-RU" baseline="30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15:54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17:26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92 мин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1,94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10.09.2017</a:t>
                      </a:r>
                    </a:p>
                    <a:p>
                      <a:r>
                        <a:rPr lang="ru-RU" dirty="0" smtClean="0"/>
                        <a:t>По уровню 2*10</a:t>
                      </a:r>
                      <a:r>
                        <a:rPr lang="ru-RU" baseline="30000" dirty="0" smtClean="0"/>
                        <a:t>-4</a:t>
                      </a:r>
                      <a:r>
                        <a:rPr lang="ru-RU" baseline="0" dirty="0" smtClean="0"/>
                        <a:t> Вт/м</a:t>
                      </a:r>
                      <a:r>
                        <a:rPr lang="ru-RU" baseline="30000" dirty="0" smtClean="0"/>
                        <a:t>2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15:55-16:52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56 мин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6950"/>
          </a:xfrm>
        </p:spPr>
        <p:txBody>
          <a:bodyPr/>
          <a:lstStyle/>
          <a:p>
            <a:r>
              <a:rPr lang="ru-RU" dirty="0" smtClean="0"/>
              <a:t>Сентябрь 2017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7096758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наблюдений 06.09.2017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Трассы наблюдений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7068"/>
          <a:stretch>
            <a:fillRect/>
          </a:stretch>
        </p:blipFill>
        <p:spPr bwMode="auto">
          <a:xfrm>
            <a:off x="0" y="1628800"/>
            <a:ext cx="565212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12160" y="1412776"/>
          <a:ext cx="232792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60"/>
                <a:gridCol w="11639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Частота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GBZ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19.58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ICV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20.27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GQD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DHO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TBB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99792" y="6237312"/>
            <a:ext cx="354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Регистрация в Михнево - </a:t>
            </a:r>
            <a:r>
              <a:rPr lang="en-US" dirty="0" err="1" smtClean="0"/>
              <a:t>Metronix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среды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Двупараметрическая</a:t>
            </a:r>
            <a:r>
              <a:rPr lang="ru-RU" dirty="0" smtClean="0"/>
              <a:t> модель </a:t>
            </a:r>
            <a:r>
              <a:rPr lang="en-US" dirty="0" smtClean="0"/>
              <a:t>Fergusson-Wait</a:t>
            </a:r>
          </a:p>
          <a:p>
            <a:pPr lvl="1"/>
            <a:r>
              <a:rPr lang="ru-RU" dirty="0" smtClean="0"/>
              <a:t>Де-факто стандарт работ по нижней ионосфере</a:t>
            </a:r>
          </a:p>
          <a:p>
            <a:pPr lvl="1"/>
            <a:r>
              <a:rPr lang="ru-RU" dirty="0" smtClean="0"/>
              <a:t>Простое аналитическое выражение</a:t>
            </a:r>
          </a:p>
          <a:p>
            <a:pPr lvl="1"/>
            <a:r>
              <a:rPr lang="en-US" dirty="0" smtClean="0"/>
              <a:t>Ne=1.43e7*EXP(-</a:t>
            </a:r>
            <a:r>
              <a:rPr lang="en-US" dirty="0"/>
              <a:t>0.15*Hp + </a:t>
            </a:r>
            <a:r>
              <a:rPr lang="en-US" dirty="0" smtClean="0"/>
              <a:t>(z-Hp )*(</a:t>
            </a:r>
            <a:r>
              <a:rPr lang="el-GR" dirty="0" smtClean="0"/>
              <a:t>β</a:t>
            </a:r>
            <a:r>
              <a:rPr lang="en-US" dirty="0" smtClean="0"/>
              <a:t>-0.15 </a:t>
            </a:r>
            <a:r>
              <a:rPr lang="el-GR" dirty="0" smtClean="0"/>
              <a:t>))</a:t>
            </a:r>
            <a:endParaRPr lang="en-US" dirty="0" smtClean="0"/>
          </a:p>
          <a:p>
            <a:r>
              <a:rPr lang="ru-RU" dirty="0" smtClean="0"/>
              <a:t>Коррекция модели на солнечную вспышку</a:t>
            </a:r>
          </a:p>
          <a:p>
            <a:pPr lvl="1"/>
            <a:r>
              <a:rPr lang="ru-RU" dirty="0" smtClean="0"/>
              <a:t>Получена обработкой данных наблюдений с подгоном параметров моделью </a:t>
            </a:r>
            <a:r>
              <a:rPr lang="en-US" dirty="0" smtClean="0"/>
              <a:t>LWPC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34934"/>
            <a:ext cx="4680520" cy="351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334934"/>
            <a:ext cx="4685341" cy="351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Зависимость параметров модели от потока рентгена на </a:t>
            </a:r>
            <a:r>
              <a:rPr lang="en-US" dirty="0" smtClean="0"/>
              <a:t>GOES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5-</a:t>
            </a:r>
            <a:r>
              <a:rPr lang="ru-RU" dirty="0" smtClean="0"/>
              <a:t>модель ИДГ РАН</a:t>
            </a: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556792"/>
            <a:ext cx="3744913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2204864"/>
            <a:ext cx="47180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1" y="2924944"/>
            <a:ext cx="4468813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1" y="3429000"/>
            <a:ext cx="2655887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221088"/>
            <a:ext cx="4217172" cy="137363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1" y="1052736"/>
            <a:ext cx="46958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6021288"/>
            <a:ext cx="360521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932039" y="980728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CompareProfiles.png"/>
          <p:cNvPicPr>
            <a:picLocks noChangeAspect="1"/>
          </p:cNvPicPr>
          <p:nvPr/>
        </p:nvPicPr>
        <p:blipFill>
          <a:blip r:embed="rId9" cstate="print"/>
          <a:srcRect l="6549" r="8317"/>
          <a:stretch>
            <a:fillRect/>
          </a:stretch>
        </p:blipFill>
        <p:spPr>
          <a:xfrm>
            <a:off x="4716016" y="3329608"/>
            <a:ext cx="4209817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 СДВ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Метод параболического уравнения </a:t>
            </a:r>
            <a:r>
              <a:rPr lang="en-US" dirty="0" smtClean="0"/>
              <a:t>(PARABEQ)</a:t>
            </a:r>
          </a:p>
          <a:p>
            <a:pPr algn="just"/>
            <a:r>
              <a:rPr lang="en-US" dirty="0" smtClean="0"/>
              <a:t>LWPC – </a:t>
            </a:r>
            <a:r>
              <a:rPr lang="ru-RU" dirty="0" err="1" smtClean="0"/>
              <a:t>модовый</a:t>
            </a:r>
            <a:r>
              <a:rPr lang="ru-RU" dirty="0" smtClean="0"/>
              <a:t> подход, контрольный счет</a:t>
            </a:r>
          </a:p>
          <a:p>
            <a:pPr algn="just"/>
            <a:r>
              <a:rPr lang="ru-RU" dirty="0" smtClean="0"/>
              <a:t>Разница 2-3 дБ при полном качественном согласии (учет анизотропии, разная нейтральная атмосфера, проводимость земли)</a:t>
            </a:r>
          </a:p>
          <a:p>
            <a:pPr algn="just"/>
            <a:r>
              <a:rPr lang="ru-RU" dirty="0" smtClean="0"/>
              <a:t>Выигрыш в скорости у </a:t>
            </a:r>
            <a:r>
              <a:rPr lang="en-US" dirty="0" smtClean="0"/>
              <a:t>PARABEQ</a:t>
            </a:r>
          </a:p>
          <a:p>
            <a:pPr algn="just"/>
            <a:r>
              <a:rPr lang="ru-RU" dirty="0" smtClean="0"/>
              <a:t>Фиксированная сетка высот 20-100 км.</a:t>
            </a:r>
          </a:p>
          <a:p>
            <a:pPr algn="just"/>
            <a:r>
              <a:rPr lang="ru-RU" dirty="0" smtClean="0"/>
              <a:t>Автоматический выбор шага по пространству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297</Words>
  <Application>Microsoft Office PowerPoint</Application>
  <PresentationFormat>Экран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Численное моделирование отклика СДВ на рентгеновскую вспышку 06.09.2017 </vt:lpstr>
      <vt:lpstr>Слайд 2</vt:lpstr>
      <vt:lpstr>Сентябрь 2017</vt:lpstr>
      <vt:lpstr>Условия наблюдений 06.09.2017</vt:lpstr>
      <vt:lpstr>Трассы наблюдений</vt:lpstr>
      <vt:lpstr>Модели среды</vt:lpstr>
      <vt:lpstr>Зависимость параметров модели от потока рентгена на GOES</vt:lpstr>
      <vt:lpstr>5-модель ИДГ РАН</vt:lpstr>
      <vt:lpstr>Расчет СДВ</vt:lpstr>
      <vt:lpstr>Наблюдения</vt:lpstr>
      <vt:lpstr>Наблюдения</vt:lpstr>
      <vt:lpstr>Результаты ТВВ</vt:lpstr>
      <vt:lpstr>Результаты ТВВ</vt:lpstr>
      <vt:lpstr>Результаты GBZ и GQD 5-ИДГ</vt:lpstr>
      <vt:lpstr>Близкие трассы</vt:lpstr>
      <vt:lpstr>Результаты GBZ и GQD Wait</vt:lpstr>
      <vt:lpstr>Результаты ICV</vt:lpstr>
      <vt:lpstr>Результаты DHO</vt:lpstr>
      <vt:lpstr>Сухой остаток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Численное моделирование отклика СДВ на рентгеновскую вспышку 06.09.2017</dc:title>
  <dc:creator>бвц</dc:creator>
  <cp:lastModifiedBy>бвц</cp:lastModifiedBy>
  <cp:revision>13</cp:revision>
  <dcterms:created xsi:type="dcterms:W3CDTF">2018-02-19T05:29:49Z</dcterms:created>
  <dcterms:modified xsi:type="dcterms:W3CDTF">2018-02-19T07:26:04Z</dcterms:modified>
</cp:coreProperties>
</file>